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iS4E/BC/RB3Hwf458dIv8E2TJ0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" name="Google Shape;2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492875"/>
            <a:ext cx="1736835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680139" y="6492875"/>
            <a:ext cx="5862728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1" y="6492875"/>
            <a:ext cx="901263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492875"/>
            <a:ext cx="1736835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680139" y="6492875"/>
            <a:ext cx="5862728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1" y="6492875"/>
            <a:ext cx="901263" cy="228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1802343" y="6492874"/>
            <a:ext cx="214275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/>
          <p:nvPr/>
        </p:nvSpPr>
        <p:spPr>
          <a:xfrm>
            <a:off x="10018265" y="6591776"/>
            <a:ext cx="1736835" cy="15388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25" spcFirstLastPara="1" rIns="91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6E777D"/>
                </a:solidFill>
                <a:latin typeface="Calibri"/>
                <a:ea typeface="Calibri"/>
                <a:cs typeface="Calibri"/>
                <a:sym typeface="Calibri"/>
              </a:rPr>
              <a:t>Provided courtesy of Trella Health 2022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6.png"/><Relationship Id="rId6" Type="http://schemas.openxmlformats.org/officeDocument/2006/relationships/image" Target="../media/image3.jpg"/><Relationship Id="rId7" Type="http://schemas.openxmlformats.org/officeDocument/2006/relationships/image" Target="../media/image2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"/>
          <p:cNvSpPr/>
          <p:nvPr/>
        </p:nvSpPr>
        <p:spPr>
          <a:xfrm>
            <a:off x="3432961" y="1902796"/>
            <a:ext cx="803372" cy="771568"/>
          </a:xfrm>
          <a:prstGeom prst="rect">
            <a:avLst/>
          </a:prstGeom>
          <a:solidFill>
            <a:srgbClr val="C6366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" name="Google Shape;27;p1"/>
          <p:cNvGrpSpPr/>
          <p:nvPr/>
        </p:nvGrpSpPr>
        <p:grpSpPr>
          <a:xfrm>
            <a:off x="3441670" y="3064607"/>
            <a:ext cx="794665" cy="794665"/>
            <a:chOff x="857802" y="3914101"/>
            <a:chExt cx="614154" cy="614154"/>
          </a:xfrm>
        </p:grpSpPr>
        <p:sp>
          <p:nvSpPr>
            <p:cNvPr id="28" name="Google Shape;28;p1"/>
            <p:cNvSpPr/>
            <p:nvPr/>
          </p:nvSpPr>
          <p:spPr>
            <a:xfrm>
              <a:off x="857802" y="3914101"/>
              <a:ext cx="614154" cy="614154"/>
            </a:xfrm>
            <a:prstGeom prst="rect">
              <a:avLst/>
            </a:prstGeom>
            <a:solidFill>
              <a:srgbClr val="FF82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9" name="Google Shape;29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36157" y="3959568"/>
              <a:ext cx="457444" cy="52322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0" name="Google Shape;30;p1"/>
          <p:cNvGrpSpPr/>
          <p:nvPr/>
        </p:nvGrpSpPr>
        <p:grpSpPr>
          <a:xfrm>
            <a:off x="3441670" y="4287086"/>
            <a:ext cx="808755" cy="808755"/>
            <a:chOff x="857802" y="4764723"/>
            <a:chExt cx="614154" cy="614154"/>
          </a:xfrm>
        </p:grpSpPr>
        <p:sp>
          <p:nvSpPr>
            <p:cNvPr id="31" name="Google Shape;31;p1"/>
            <p:cNvSpPr/>
            <p:nvPr/>
          </p:nvSpPr>
          <p:spPr>
            <a:xfrm>
              <a:off x="857802" y="4764723"/>
              <a:ext cx="614154" cy="614154"/>
            </a:xfrm>
            <a:prstGeom prst="rect">
              <a:avLst/>
            </a:prstGeom>
            <a:solidFill>
              <a:srgbClr val="43B0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2" name="Google Shape;32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918489" y="4844663"/>
              <a:ext cx="495079" cy="4542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3" name="Google Shape;33;p1"/>
          <p:cNvGrpSpPr/>
          <p:nvPr/>
        </p:nvGrpSpPr>
        <p:grpSpPr>
          <a:xfrm>
            <a:off x="3441672" y="5582769"/>
            <a:ext cx="808751" cy="808751"/>
            <a:chOff x="857802" y="5606166"/>
            <a:chExt cx="614154" cy="614154"/>
          </a:xfrm>
        </p:grpSpPr>
        <p:sp>
          <p:nvSpPr>
            <p:cNvPr id="34" name="Google Shape;34;p1"/>
            <p:cNvSpPr/>
            <p:nvPr/>
          </p:nvSpPr>
          <p:spPr>
            <a:xfrm>
              <a:off x="857802" y="5606166"/>
              <a:ext cx="614154" cy="614154"/>
            </a:xfrm>
            <a:prstGeom prst="rect">
              <a:avLst/>
            </a:prstGeom>
            <a:solidFill>
              <a:srgbClr val="5B677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5" name="Google Shape;35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02945" y="5692401"/>
              <a:ext cx="530415" cy="4416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6" name="Google Shape;36;p1"/>
          <p:cNvSpPr txBox="1"/>
          <p:nvPr/>
        </p:nvSpPr>
        <p:spPr>
          <a:xfrm>
            <a:off x="3441671" y="2788233"/>
            <a:ext cx="8286904" cy="292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25" spcFirstLastPara="1" rIns="9125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Headline - Your physician-specific value proposition goes here</a:t>
            </a:r>
            <a:endParaRPr/>
          </a:p>
        </p:txBody>
      </p:sp>
      <p:sp>
        <p:nvSpPr>
          <p:cNvPr id="37" name="Google Shape;37;p1"/>
          <p:cNvSpPr txBox="1"/>
          <p:nvPr/>
        </p:nvSpPr>
        <p:spPr>
          <a:xfrm>
            <a:off x="4337720" y="3064607"/>
            <a:ext cx="7390855" cy="794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25" spcFirstLastPara="1" rIns="9125" wrap="square" tIns="45700">
            <a:norm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What makes you a better fit than your competitors? Use metrics!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What features or benefits do you provide that no one else does?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Why should they choose your company?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3441671" y="4028184"/>
            <a:ext cx="8286898" cy="292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25" spcFirstLastPara="1" rIns="9125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Headline - Your patient-specific value proposition goes here</a:t>
            </a:r>
            <a:endParaRPr/>
          </a:p>
        </p:txBody>
      </p:sp>
      <p:sp>
        <p:nvSpPr>
          <p:cNvPr id="39" name="Google Shape;39;p1"/>
          <p:cNvSpPr txBox="1"/>
          <p:nvPr/>
        </p:nvSpPr>
        <p:spPr>
          <a:xfrm>
            <a:off x="4337720" y="4287087"/>
            <a:ext cx="7390849" cy="7946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25" spcFirstLastPara="1" rIns="9125" wrap="square" tIns="45700">
            <a:norm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What experiences/outcomes do your patients typically see?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Highlight a unique feature or benefit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Why should they choose your company?</a:t>
            </a:r>
            <a:endParaRPr/>
          </a:p>
        </p:txBody>
      </p:sp>
      <p:sp>
        <p:nvSpPr>
          <p:cNvPr id="40" name="Google Shape;40;p1"/>
          <p:cNvSpPr txBox="1"/>
          <p:nvPr/>
        </p:nvSpPr>
        <p:spPr>
          <a:xfrm>
            <a:off x="3441673" y="5324206"/>
            <a:ext cx="8286896" cy="2923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25" spcFirstLastPara="1" rIns="9125" wrap="square" tIns="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Headline - How you will support their family members and caregivers goes here</a:t>
            </a:r>
            <a:endParaRPr/>
          </a:p>
        </p:txBody>
      </p:sp>
      <p:sp>
        <p:nvSpPr>
          <p:cNvPr id="41" name="Google Shape;41;p1"/>
          <p:cNvSpPr txBox="1"/>
          <p:nvPr/>
        </p:nvSpPr>
        <p:spPr>
          <a:xfrm>
            <a:off x="4337720" y="5582770"/>
            <a:ext cx="7390849" cy="8087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25" spcFirstLastPara="1" rIns="9125" wrap="square" tIns="45700">
            <a:normAutofit/>
          </a:bodyPr>
          <a:lstStyle/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What makes you a better fit than your competitors?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What features or benefits do you provide that no one else does?</a:t>
            </a:r>
            <a:endParaRPr/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rgbClr val="5B6770"/>
              </a:buClr>
              <a:buSzPts val="1200"/>
              <a:buFont typeface="Calibri"/>
              <a:buAutoNum type="arabicPeriod"/>
            </a:pPr>
            <a:r>
              <a:rPr lang="en-US" sz="1200">
                <a:solidFill>
                  <a:srgbClr val="5B6770"/>
                </a:solidFill>
                <a:latin typeface="Calibri"/>
                <a:ea typeface="Calibri"/>
                <a:cs typeface="Calibri"/>
                <a:sym typeface="Calibri"/>
              </a:rPr>
              <a:t>Why should they choose your company?</a:t>
            </a:r>
            <a:endParaRPr/>
          </a:p>
        </p:txBody>
      </p:sp>
      <p:cxnSp>
        <p:nvCxnSpPr>
          <p:cNvPr id="42" name="Google Shape;42;p1"/>
          <p:cNvCxnSpPr/>
          <p:nvPr/>
        </p:nvCxnSpPr>
        <p:spPr>
          <a:xfrm>
            <a:off x="3233990" y="1019940"/>
            <a:ext cx="0" cy="5371580"/>
          </a:xfrm>
          <a:prstGeom prst="straightConnector1">
            <a:avLst/>
          </a:prstGeom>
          <a:noFill/>
          <a:ln cap="flat" cmpd="sng" w="12700">
            <a:solidFill>
              <a:srgbClr val="006747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43" name="Google Shape;43;p1"/>
          <p:cNvSpPr txBox="1"/>
          <p:nvPr/>
        </p:nvSpPr>
        <p:spPr>
          <a:xfrm>
            <a:off x="3125758" y="338437"/>
            <a:ext cx="8808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25" spcFirstLastPara="1" rIns="91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Arial"/>
              <a:buNone/>
            </a:pPr>
            <a:r>
              <a:rPr b="0" lang="en-US" sz="1600" u="none">
                <a:solidFill>
                  <a:srgbClr val="333F48"/>
                </a:solidFill>
                <a:latin typeface="Calibri"/>
                <a:ea typeface="Calibri"/>
                <a:cs typeface="Calibri"/>
                <a:sym typeface="Calibri"/>
              </a:rPr>
              <a:t>Tagline – One-sentence statement used for all external comms and content – pithy and easy to remember!</a:t>
            </a:r>
            <a:endParaRPr i="1" sz="1000"/>
          </a:p>
        </p:txBody>
      </p:sp>
      <p:pic>
        <p:nvPicPr>
          <p:cNvPr descr="A picture containing logo&#10;&#10;Description automatically generated" id="44" name="Google Shape;4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2665" y="258168"/>
            <a:ext cx="2737806" cy="499201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4319398" y="1902796"/>
            <a:ext cx="7409180" cy="771567"/>
          </a:xfrm>
          <a:prstGeom prst="rect">
            <a:avLst/>
          </a:prstGeom>
          <a:solidFill>
            <a:srgbClr val="C63663"/>
          </a:solidFill>
          <a:ln>
            <a:noFill/>
          </a:ln>
        </p:spPr>
        <p:txBody>
          <a:bodyPr anchorCtr="0" anchor="ctr" bIns="91425" lIns="182875" spcFirstLastPara="1" rIns="91425" wrap="square" tIns="91425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Elevator Pitch – How would you describe what your company does and what makes you different if you had to explain it to someone between stops on an elevator ride?</a:t>
            </a:r>
            <a:endParaRPr/>
          </a:p>
        </p:txBody>
      </p:sp>
      <p:pic>
        <p:nvPicPr>
          <p:cNvPr id="46" name="Google Shape;4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516026" y="1998546"/>
            <a:ext cx="637242" cy="5800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434397" y="1020598"/>
            <a:ext cx="903324" cy="74119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" name="Google Shape;48;p1"/>
          <p:cNvCxnSpPr/>
          <p:nvPr/>
        </p:nvCxnSpPr>
        <p:spPr>
          <a:xfrm>
            <a:off x="3501119" y="1751585"/>
            <a:ext cx="8227459" cy="0"/>
          </a:xfrm>
          <a:prstGeom prst="straightConnector1">
            <a:avLst/>
          </a:prstGeom>
          <a:noFill/>
          <a:ln cap="flat" cmpd="sng" w="9525">
            <a:solidFill>
              <a:srgbClr val="333F4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" name="Google Shape;49;p1"/>
          <p:cNvSpPr txBox="1"/>
          <p:nvPr/>
        </p:nvSpPr>
        <p:spPr>
          <a:xfrm>
            <a:off x="4233916" y="1033986"/>
            <a:ext cx="7743464" cy="71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82875" spcFirstLastPara="1" rIns="91425" wrap="square" tIns="45700">
            <a:norm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333F48"/>
                </a:solidFill>
                <a:latin typeface="Calibri"/>
                <a:ea typeface="Calibri"/>
                <a:cs typeface="Calibri"/>
                <a:sym typeface="Calibri"/>
              </a:rPr>
              <a:t>Tone of Voice – If your company was a person, describe how they would speak </a:t>
            </a:r>
            <a:endParaRPr sz="1400">
              <a:solidFill>
                <a:srgbClr val="333F4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" name="Google Shape;50;p1"/>
          <p:cNvGrpSpPr/>
          <p:nvPr/>
        </p:nvGrpSpPr>
        <p:grpSpPr>
          <a:xfrm>
            <a:off x="182665" y="1021766"/>
            <a:ext cx="2943090" cy="5367926"/>
            <a:chOff x="0" y="1826"/>
            <a:chExt cx="2943090" cy="5367926"/>
          </a:xfrm>
        </p:grpSpPr>
        <p:sp>
          <p:nvSpPr>
            <p:cNvPr id="51" name="Google Shape;51;p1"/>
            <p:cNvSpPr/>
            <p:nvPr/>
          </p:nvSpPr>
          <p:spPr>
            <a:xfrm>
              <a:off x="0" y="4405858"/>
              <a:ext cx="2943090" cy="963894"/>
            </a:xfrm>
            <a:prstGeom prst="rect">
              <a:avLst/>
            </a:prstGeom>
            <a:solidFill>
              <a:srgbClr val="333F48">
                <a:alpha val="8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1"/>
            <p:cNvSpPr txBox="1"/>
            <p:nvPr/>
          </p:nvSpPr>
          <p:spPr>
            <a:xfrm>
              <a:off x="0" y="4405858"/>
              <a:ext cx="2943090" cy="5205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Target Referral Partner Audience </a:t>
              </a:r>
              <a:endParaRPr/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0" y="4916510"/>
              <a:ext cx="2943090" cy="443391"/>
            </a:xfrm>
            <a:prstGeom prst="rect">
              <a:avLst/>
            </a:prstGeom>
            <a:solidFill>
              <a:srgbClr val="D8D8D8"/>
            </a:solidFill>
            <a:ln cap="flat" cmpd="sng" w="12700">
              <a:solidFill>
                <a:srgbClr val="CCD3EA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1"/>
            <p:cNvSpPr txBox="1"/>
            <p:nvPr/>
          </p:nvSpPr>
          <p:spPr>
            <a:xfrm>
              <a:off x="0" y="4916510"/>
              <a:ext cx="2943090" cy="4433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F48"/>
                </a:buClr>
                <a:buSzPts val="1000"/>
                <a:buFont typeface="Calibri"/>
                <a:buNone/>
              </a:pPr>
              <a:r>
                <a:rPr lang="en-US" sz="1000">
                  <a:solidFill>
                    <a:srgbClr val="333F48"/>
                  </a:solidFill>
                  <a:latin typeface="Calibri"/>
                  <a:ea typeface="Calibri"/>
                  <a:cs typeface="Calibri"/>
                  <a:sym typeface="Calibri"/>
                </a:rPr>
                <a:t>Which physician types and/or referral sources would make the best partner for your organization?</a:t>
              </a:r>
              <a:endParaRPr/>
            </a:p>
          </p:txBody>
        </p:sp>
        <p:sp>
          <p:nvSpPr>
            <p:cNvPr id="55" name="Google Shape;55;p1"/>
            <p:cNvSpPr/>
            <p:nvPr/>
          </p:nvSpPr>
          <p:spPr>
            <a:xfrm rot="10800000">
              <a:off x="0" y="2937847"/>
              <a:ext cx="2943090" cy="1482469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333F4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1"/>
            <p:cNvSpPr txBox="1"/>
            <p:nvPr/>
          </p:nvSpPr>
          <p:spPr>
            <a:xfrm>
              <a:off x="0" y="2937847"/>
              <a:ext cx="2943090" cy="52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Target Patient Audience</a:t>
              </a:r>
              <a:endParaRPr/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0" y="3458194"/>
              <a:ext cx="2943090" cy="443258"/>
            </a:xfrm>
            <a:prstGeom prst="rect">
              <a:avLst/>
            </a:prstGeom>
            <a:solidFill>
              <a:srgbClr val="D8D8D8"/>
            </a:solidFill>
            <a:ln cap="flat" cmpd="sng" w="12700">
              <a:solidFill>
                <a:srgbClr val="CCD3EA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"/>
            <p:cNvSpPr txBox="1"/>
            <p:nvPr/>
          </p:nvSpPr>
          <p:spPr>
            <a:xfrm>
              <a:off x="0" y="3458194"/>
              <a:ext cx="2943090" cy="443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F48"/>
                </a:buClr>
                <a:buSzPts val="1000"/>
                <a:buFont typeface="Calibri"/>
                <a:buNone/>
              </a:pPr>
              <a:r>
                <a:rPr lang="en-US" sz="1000">
                  <a:solidFill>
                    <a:srgbClr val="333F48"/>
                  </a:solidFill>
                  <a:latin typeface="Calibri"/>
                  <a:ea typeface="Calibri"/>
                  <a:cs typeface="Calibri"/>
                  <a:sym typeface="Calibri"/>
                </a:rPr>
                <a:t>Describe your ideal patient type</a:t>
              </a:r>
              <a:endParaRPr/>
            </a:p>
          </p:txBody>
        </p:sp>
        <p:sp>
          <p:nvSpPr>
            <p:cNvPr id="59" name="Google Shape;59;p1"/>
            <p:cNvSpPr/>
            <p:nvPr/>
          </p:nvSpPr>
          <p:spPr>
            <a:xfrm rot="10800000">
              <a:off x="0" y="1469836"/>
              <a:ext cx="2943090" cy="1482469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006747">
                <a:alpha val="8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"/>
            <p:cNvSpPr txBox="1"/>
            <p:nvPr/>
          </p:nvSpPr>
          <p:spPr>
            <a:xfrm>
              <a:off x="0" y="1469836"/>
              <a:ext cx="2943090" cy="52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Mission Statement</a:t>
              </a:r>
              <a:endParaRPr/>
            </a:p>
          </p:txBody>
        </p:sp>
        <p:sp>
          <p:nvSpPr>
            <p:cNvPr id="61" name="Google Shape;61;p1"/>
            <p:cNvSpPr/>
            <p:nvPr/>
          </p:nvSpPr>
          <p:spPr>
            <a:xfrm>
              <a:off x="0" y="1990183"/>
              <a:ext cx="2943090" cy="443258"/>
            </a:xfrm>
            <a:prstGeom prst="rect">
              <a:avLst/>
            </a:prstGeom>
            <a:solidFill>
              <a:srgbClr val="D8D8D8"/>
            </a:solidFill>
            <a:ln cap="flat" cmpd="sng" w="12700">
              <a:solidFill>
                <a:srgbClr val="CCD3EA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Google Shape;62;p1"/>
            <p:cNvSpPr txBox="1"/>
            <p:nvPr/>
          </p:nvSpPr>
          <p:spPr>
            <a:xfrm>
              <a:off x="0" y="1990183"/>
              <a:ext cx="2943090" cy="443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F48"/>
                </a:buClr>
                <a:buSzPts val="1000"/>
                <a:buFont typeface="Calibri"/>
                <a:buNone/>
              </a:pPr>
              <a:r>
                <a:rPr lang="en-US" sz="1000">
                  <a:solidFill>
                    <a:srgbClr val="333F48"/>
                  </a:solidFill>
                  <a:latin typeface="Calibri"/>
                  <a:ea typeface="Calibri"/>
                  <a:cs typeface="Calibri"/>
                  <a:sym typeface="Calibri"/>
                </a:rPr>
                <a:t>What is your organization’s goal?</a:t>
              </a:r>
              <a:endParaRPr/>
            </a:p>
          </p:txBody>
        </p:sp>
        <p:sp>
          <p:nvSpPr>
            <p:cNvPr id="63" name="Google Shape;63;p1"/>
            <p:cNvSpPr/>
            <p:nvPr/>
          </p:nvSpPr>
          <p:spPr>
            <a:xfrm rot="10800000">
              <a:off x="0" y="1826"/>
              <a:ext cx="2943090" cy="1482469"/>
            </a:xfrm>
            <a:prstGeom prst="upArrowCallout">
              <a:avLst>
                <a:gd fmla="val 25000" name="adj1"/>
                <a:gd fmla="val 25000" name="adj2"/>
                <a:gd fmla="val 25000" name="adj3"/>
                <a:gd fmla="val 64977" name="adj4"/>
              </a:avLst>
            </a:prstGeom>
            <a:solidFill>
              <a:srgbClr val="0067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Google Shape;64;p1"/>
            <p:cNvSpPr txBox="1"/>
            <p:nvPr/>
          </p:nvSpPr>
          <p:spPr>
            <a:xfrm>
              <a:off x="0" y="1826"/>
              <a:ext cx="2943090" cy="5203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775" lIns="113775" spcFirstLastPara="1" rIns="113775" wrap="square" tIns="113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600"/>
                <a:buFont typeface="Calibri"/>
                <a:buNone/>
              </a:pPr>
              <a:r>
                <a:rPr lang="en-US" sz="16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Positioning Statement</a:t>
              </a:r>
              <a:endParaRPr/>
            </a:p>
          </p:txBody>
        </p:sp>
        <p:sp>
          <p:nvSpPr>
            <p:cNvPr id="65" name="Google Shape;65;p1"/>
            <p:cNvSpPr/>
            <p:nvPr/>
          </p:nvSpPr>
          <p:spPr>
            <a:xfrm>
              <a:off x="0" y="522172"/>
              <a:ext cx="2943090" cy="443258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1"/>
            <p:cNvSpPr txBox="1"/>
            <p:nvPr/>
          </p:nvSpPr>
          <p:spPr>
            <a:xfrm>
              <a:off x="0" y="522172"/>
              <a:ext cx="2943090" cy="4432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71100" spcFirstLastPara="1" rIns="711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F48"/>
                </a:buClr>
                <a:buSzPts val="1000"/>
                <a:buFont typeface="Calibri"/>
                <a:buNone/>
              </a:pPr>
              <a:r>
                <a:rPr lang="en-US" sz="1000">
                  <a:solidFill>
                    <a:srgbClr val="333F48"/>
                  </a:solidFill>
                  <a:latin typeface="Calibri"/>
                  <a:ea typeface="Calibri"/>
                  <a:cs typeface="Calibri"/>
                  <a:sym typeface="Calibri"/>
                </a:rPr>
                <a:t>Summarize who you are and what you do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2021-12-15T21:13:36Z</dcterms:created>
  <dc:creator>David Hand</dc:creator>
</cp:coreProperties>
</file>